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9" r:id="rId4"/>
    <p:sldId id="260" r:id="rId5"/>
    <p:sldId id="261" r:id="rId6"/>
    <p:sldId id="262" r:id="rId7"/>
    <p:sldId id="263" r:id="rId8"/>
    <p:sldId id="264" r:id="rId9"/>
    <p:sldId id="265" r:id="rId10"/>
    <p:sldId id="266" r:id="rId11"/>
  </p:sldIdLst>
  <p:sldSz cx="9144000" cy="5143500" type="screen16x9"/>
  <p:notesSz cx="6858000" cy="9144000"/>
  <p:embeddedFontLst>
    <p:embeddedFont>
      <p:font typeface="Open Sans" panose="020B0606030504020204" pitchFamily="34" charset="0"/>
      <p:regular r:id="rId13"/>
      <p:bold r:id="rId14"/>
      <p:italic r:id="rId15"/>
      <p:boldItalic r:id="rId16"/>
    </p:embeddedFont>
    <p:embeddedFont>
      <p:font typeface="PT Sans Narrow" panose="020B0506020203020204" pitchFamily="34" charset="77"/>
      <p:regular r:id="rId17"/>
      <p:bold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7"/>
  </p:normalViewPr>
  <p:slideViewPr>
    <p:cSldViewPr snapToGrid="0">
      <p:cViewPr varScale="1">
        <p:scale>
          <a:sx n="139" d="100"/>
          <a:sy n="139" d="100"/>
        </p:scale>
        <p:origin x="840"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a18543a797_0_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a18543a797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a18543a797_0_2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a18543a797_0_2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a18543a797_0_1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a18543a797_0_1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a18543a797_0_1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a18543a797_0_1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a18543a797_0_1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a18543a797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a18543a797_0_2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a18543a797_0_2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a18543a797_0_2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a18543a797_0_2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a18543a797_0_2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a18543a797_0_2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a18543a797_0_2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a18543a797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15950" y="630225"/>
            <a:ext cx="8587500" cy="1542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300"/>
              <a:t>Class of 2026 </a:t>
            </a:r>
            <a:endParaRPr sz="6300" dirty="0"/>
          </a:p>
          <a:p>
            <a:pPr marL="0" lvl="0" indent="0" algn="ctr" rtl="0">
              <a:spcBef>
                <a:spcPts val="0"/>
              </a:spcBef>
              <a:spcAft>
                <a:spcPts val="0"/>
              </a:spcAft>
              <a:buNone/>
            </a:pPr>
            <a:r>
              <a:rPr lang="en" sz="6300" dirty="0"/>
              <a:t>Applicant Portfolio</a:t>
            </a:r>
            <a:endParaRPr sz="6300" dirty="0"/>
          </a:p>
        </p:txBody>
      </p:sp>
      <p:sp>
        <p:nvSpPr>
          <p:cNvPr id="67" name="Google Shape;67;p13"/>
          <p:cNvSpPr txBox="1">
            <a:spLocks noGrp="1"/>
          </p:cNvSpPr>
          <p:nvPr>
            <p:ph type="subTitle" idx="1"/>
          </p:nvPr>
        </p:nvSpPr>
        <p:spPr>
          <a:xfrm>
            <a:off x="2137225" y="2697639"/>
            <a:ext cx="48705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400">
                <a:solidFill>
                  <a:srgbClr val="000000"/>
                </a:solidFill>
              </a:rPr>
              <a:t>STUDENT NAME &amp; ID# GOES HERE</a:t>
            </a:r>
            <a:endParaRPr sz="4400">
              <a:solidFill>
                <a:srgbClr val="000000"/>
              </a:solidFill>
            </a:endParaRPr>
          </a:p>
        </p:txBody>
      </p:sp>
      <p:pic>
        <p:nvPicPr>
          <p:cNvPr id="68" name="Google Shape;68;p13"/>
          <p:cNvPicPr preferRelativeResize="0"/>
          <p:nvPr/>
        </p:nvPicPr>
        <p:blipFill>
          <a:blip r:embed="rId3">
            <a:alphaModFix/>
          </a:blip>
          <a:stretch>
            <a:fillRect/>
          </a:stretch>
        </p:blipFill>
        <p:spPr>
          <a:xfrm>
            <a:off x="36450" y="47989"/>
            <a:ext cx="1285875" cy="11239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3"/>
          <p:cNvSpPr txBox="1">
            <a:spLocks noGrp="1"/>
          </p:cNvSpPr>
          <p:nvPr>
            <p:ph type="title"/>
          </p:nvPr>
        </p:nvSpPr>
        <p:spPr>
          <a:xfrm>
            <a:off x="311700" y="64025"/>
            <a:ext cx="8520600" cy="70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ADDITIONAL WORK YOU WANT TO SHARE</a:t>
            </a:r>
            <a:endParaRPr/>
          </a:p>
        </p:txBody>
      </p:sp>
      <p:sp>
        <p:nvSpPr>
          <p:cNvPr id="131" name="Google Shape;131;p23"/>
          <p:cNvSpPr txBox="1">
            <a:spLocks noGrp="1"/>
          </p:cNvSpPr>
          <p:nvPr>
            <p:ph type="body" idx="1"/>
          </p:nvPr>
        </p:nvSpPr>
        <p:spPr>
          <a:xfrm>
            <a:off x="311700" y="1266325"/>
            <a:ext cx="22725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IMAGE(S) GO HERE </a:t>
            </a:r>
            <a:endParaRPr/>
          </a:p>
        </p:txBody>
      </p:sp>
      <p:sp>
        <p:nvSpPr>
          <p:cNvPr id="132" name="Google Shape;132;p23"/>
          <p:cNvSpPr txBox="1">
            <a:spLocks noGrp="1"/>
          </p:cNvSpPr>
          <p:nvPr>
            <p:ph type="body" idx="1"/>
          </p:nvPr>
        </p:nvSpPr>
        <p:spPr>
          <a:xfrm>
            <a:off x="3384550" y="1266325"/>
            <a:ext cx="22725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IMAGE(S) GO HERE </a:t>
            </a:r>
            <a:endParaRPr/>
          </a:p>
        </p:txBody>
      </p:sp>
      <p:sp>
        <p:nvSpPr>
          <p:cNvPr id="133" name="Google Shape;133;p23"/>
          <p:cNvSpPr txBox="1">
            <a:spLocks noGrp="1"/>
          </p:cNvSpPr>
          <p:nvPr>
            <p:ph type="body" idx="1"/>
          </p:nvPr>
        </p:nvSpPr>
        <p:spPr>
          <a:xfrm>
            <a:off x="6483900" y="1266325"/>
            <a:ext cx="22725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IMAGE(S) GO HERE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249372" y="676656"/>
            <a:ext cx="8645256" cy="1363608"/>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Your Pathway goes here (Graphic Design, Fashion or Architecture) </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Applicant Designer Statement</a:t>
            </a:r>
            <a:endParaRPr dirty="0"/>
          </a:p>
        </p:txBody>
      </p:sp>
      <p:sp>
        <p:nvSpPr>
          <p:cNvPr id="86" name="Google Shape;86;p16"/>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dirty="0"/>
          </a:p>
        </p:txBody>
      </p:sp>
      <p:sp>
        <p:nvSpPr>
          <p:cNvPr id="87" name="Google Shape;87;p16"/>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r>
              <a:rPr lang="en" dirty="0"/>
              <a:t>Type your 100 word designer statement here.</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7"/>
          <p:cNvSpPr txBox="1">
            <a:spLocks noGrp="1"/>
          </p:cNvSpPr>
          <p:nvPr>
            <p:ph type="title"/>
          </p:nvPr>
        </p:nvSpPr>
        <p:spPr>
          <a:xfrm>
            <a:off x="311700" y="555600"/>
            <a:ext cx="2396700" cy="2285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t>UPLOAD YOUR REDESIGN ON THIS SLIDE</a:t>
            </a:r>
            <a:endParaRPr sz="3000"/>
          </a:p>
        </p:txBody>
      </p:sp>
      <p:sp>
        <p:nvSpPr>
          <p:cNvPr id="93" name="Google Shape;93;p17"/>
          <p:cNvSpPr txBox="1">
            <a:spLocks noGrp="1"/>
          </p:cNvSpPr>
          <p:nvPr>
            <p:ph type="body" idx="1"/>
          </p:nvPr>
        </p:nvSpPr>
        <p:spPr>
          <a:xfrm>
            <a:off x="2804775" y="246600"/>
            <a:ext cx="6049200" cy="46899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a:t>IMAGE GOES HERE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8"/>
          <p:cNvSpPr txBox="1">
            <a:spLocks noGrp="1"/>
          </p:cNvSpPr>
          <p:nvPr>
            <p:ph type="title"/>
          </p:nvPr>
        </p:nvSpPr>
        <p:spPr>
          <a:xfrm>
            <a:off x="265500" y="201475"/>
            <a:ext cx="4045200" cy="1675800"/>
          </a:xfrm>
          <a:prstGeom prst="rect">
            <a:avLst/>
          </a:prstGeom>
        </p:spPr>
        <p:txBody>
          <a:bodyPr spcFirstLastPara="1" wrap="square" lIns="91425" tIns="91425" rIns="91425" bIns="91425" anchor="b" anchorCtr="0">
            <a:noAutofit/>
          </a:bodyPr>
          <a:lstStyle/>
          <a:p>
            <a:pPr marL="914400" lvl="0" indent="0" algn="ctr" rtl="0">
              <a:spcBef>
                <a:spcPts val="0"/>
              </a:spcBef>
              <a:spcAft>
                <a:spcPts val="0"/>
              </a:spcAft>
              <a:buNone/>
            </a:pPr>
            <a:r>
              <a:rPr lang="en"/>
              <a:t>2.	SKETCHES</a:t>
            </a:r>
            <a:endParaRPr/>
          </a:p>
        </p:txBody>
      </p:sp>
      <p:sp>
        <p:nvSpPr>
          <p:cNvPr id="99" name="Google Shape;99;p18"/>
          <p:cNvSpPr txBox="1">
            <a:spLocks noGrp="1"/>
          </p:cNvSpPr>
          <p:nvPr>
            <p:ph type="subTitle" idx="1"/>
          </p:nvPr>
        </p:nvSpPr>
        <p:spPr>
          <a:xfrm>
            <a:off x="265500" y="20410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500">
                <a:solidFill>
                  <a:srgbClr val="000000"/>
                </a:solidFill>
              </a:rPr>
              <a:t>What’s a Sketchbook? </a:t>
            </a:r>
            <a:endParaRPr sz="2500">
              <a:solidFill>
                <a:srgbClr val="000000"/>
              </a:solidFill>
            </a:endParaRPr>
          </a:p>
          <a:p>
            <a:pPr marL="0" lvl="0" indent="0" algn="ctr" rtl="0">
              <a:spcBef>
                <a:spcPts val="0"/>
              </a:spcBef>
              <a:spcAft>
                <a:spcPts val="0"/>
              </a:spcAft>
              <a:buNone/>
            </a:pPr>
            <a:r>
              <a:rPr lang="en" sz="2500">
                <a:solidFill>
                  <a:srgbClr val="000000"/>
                </a:solidFill>
              </a:rPr>
              <a:t>A place to capture your design process, creative thinking skills, and artmaking. It should show us how you are practicing and improving your work.</a:t>
            </a:r>
            <a:endParaRPr sz="2500">
              <a:solidFill>
                <a:srgbClr val="000000"/>
              </a:solidFill>
            </a:endParaRPr>
          </a:p>
        </p:txBody>
      </p:sp>
      <p:sp>
        <p:nvSpPr>
          <p:cNvPr id="100" name="Google Shape;100;p18"/>
          <p:cNvSpPr txBox="1">
            <a:spLocks noGrp="1"/>
          </p:cNvSpPr>
          <p:nvPr>
            <p:ph type="body" idx="2"/>
          </p:nvPr>
        </p:nvSpPr>
        <p:spPr>
          <a:xfrm>
            <a:off x="4731300" y="724200"/>
            <a:ext cx="4280100" cy="36951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sz="1300">
                <a:solidFill>
                  <a:srgbClr val="000000"/>
                </a:solidFill>
              </a:rPr>
              <a:t>Tips for Your Sketchbook </a:t>
            </a:r>
            <a:endParaRPr sz="1300">
              <a:solidFill>
                <a:srgbClr val="000000"/>
              </a:solidFill>
            </a:endParaRPr>
          </a:p>
          <a:p>
            <a:pPr marL="0" lvl="0" indent="0" algn="l" rtl="0">
              <a:lnSpc>
                <a:spcPct val="100000"/>
              </a:lnSpc>
              <a:spcBef>
                <a:spcPts val="1600"/>
              </a:spcBef>
              <a:spcAft>
                <a:spcPts val="0"/>
              </a:spcAft>
              <a:buNone/>
            </a:pPr>
            <a:r>
              <a:rPr lang="en" sz="1300">
                <a:solidFill>
                  <a:srgbClr val="FFFFFF"/>
                </a:solidFill>
              </a:rPr>
              <a:t>1. Include a variety of content, such as: </a:t>
            </a:r>
            <a:endParaRPr sz="1300">
              <a:solidFill>
                <a:srgbClr val="FFFFFF"/>
              </a:solidFill>
            </a:endParaRPr>
          </a:p>
          <a:p>
            <a:pPr marL="0" lvl="0" indent="0" algn="l" rtl="0">
              <a:lnSpc>
                <a:spcPct val="100000"/>
              </a:lnSpc>
              <a:spcBef>
                <a:spcPts val="1600"/>
              </a:spcBef>
              <a:spcAft>
                <a:spcPts val="0"/>
              </a:spcAft>
              <a:buNone/>
            </a:pPr>
            <a:r>
              <a:rPr lang="en" sz="1300">
                <a:solidFill>
                  <a:srgbClr val="FFFFFF"/>
                </a:solidFill>
              </a:rPr>
              <a:t>• Planning (sketching ideas and note taking) </a:t>
            </a:r>
            <a:endParaRPr sz="1300">
              <a:solidFill>
                <a:srgbClr val="FFFFFF"/>
              </a:solidFill>
            </a:endParaRPr>
          </a:p>
          <a:p>
            <a:pPr marL="0" lvl="0" indent="0" algn="l" rtl="0">
              <a:lnSpc>
                <a:spcPct val="100000"/>
              </a:lnSpc>
              <a:spcBef>
                <a:spcPts val="1600"/>
              </a:spcBef>
              <a:spcAft>
                <a:spcPts val="0"/>
              </a:spcAft>
              <a:buNone/>
            </a:pPr>
            <a:r>
              <a:rPr lang="en" sz="1300">
                <a:solidFill>
                  <a:srgbClr val="FFFFFF"/>
                </a:solidFill>
              </a:rPr>
              <a:t>• Observational drawings • Ideas for designs </a:t>
            </a:r>
            <a:endParaRPr sz="1300">
              <a:solidFill>
                <a:srgbClr val="FFFFFF"/>
              </a:solidFill>
            </a:endParaRPr>
          </a:p>
          <a:p>
            <a:pPr marL="0" lvl="0" indent="0" algn="l" rtl="0">
              <a:lnSpc>
                <a:spcPct val="100000"/>
              </a:lnSpc>
              <a:spcBef>
                <a:spcPts val="1600"/>
              </a:spcBef>
              <a:spcAft>
                <a:spcPts val="0"/>
              </a:spcAft>
              <a:buNone/>
            </a:pPr>
            <a:r>
              <a:rPr lang="en" sz="1300">
                <a:solidFill>
                  <a:srgbClr val="FFFFFF"/>
                </a:solidFill>
              </a:rPr>
              <a:t>• Material exploration and experimentation (use of a variety of media) </a:t>
            </a:r>
            <a:endParaRPr sz="1300">
              <a:solidFill>
                <a:srgbClr val="FFFFFF"/>
              </a:solidFill>
            </a:endParaRPr>
          </a:p>
          <a:p>
            <a:pPr marL="0" lvl="0" indent="0" algn="l" rtl="0">
              <a:lnSpc>
                <a:spcPct val="100000"/>
              </a:lnSpc>
              <a:spcBef>
                <a:spcPts val="1600"/>
              </a:spcBef>
              <a:spcAft>
                <a:spcPts val="0"/>
              </a:spcAft>
              <a:buNone/>
            </a:pPr>
            <a:r>
              <a:rPr lang="en" sz="1300">
                <a:solidFill>
                  <a:srgbClr val="FFFFFF"/>
                </a:solidFill>
              </a:rPr>
              <a:t>• Your personal voice and interests </a:t>
            </a:r>
            <a:endParaRPr sz="1300">
              <a:solidFill>
                <a:srgbClr val="FFFFFF"/>
              </a:solidFill>
            </a:endParaRPr>
          </a:p>
          <a:p>
            <a:pPr marL="0" lvl="0" indent="0" algn="l" rtl="0">
              <a:lnSpc>
                <a:spcPct val="100000"/>
              </a:lnSpc>
              <a:spcBef>
                <a:spcPts val="1600"/>
              </a:spcBef>
              <a:spcAft>
                <a:spcPts val="0"/>
              </a:spcAft>
              <a:buNone/>
            </a:pPr>
            <a:r>
              <a:rPr lang="en" sz="1300">
                <a:solidFill>
                  <a:srgbClr val="FFFFFF"/>
                </a:solidFill>
              </a:rPr>
              <a:t>• Collected images and materials that inspire you </a:t>
            </a:r>
            <a:endParaRPr sz="1300">
              <a:solidFill>
                <a:srgbClr val="FFFFFF"/>
              </a:solidFill>
            </a:endParaRPr>
          </a:p>
          <a:p>
            <a:pPr marL="0" lvl="0" indent="0" algn="l" rtl="0">
              <a:lnSpc>
                <a:spcPct val="100000"/>
              </a:lnSpc>
              <a:spcBef>
                <a:spcPts val="1600"/>
              </a:spcBef>
              <a:spcAft>
                <a:spcPts val="0"/>
              </a:spcAft>
              <a:buNone/>
            </a:pPr>
            <a:r>
              <a:rPr lang="en" sz="1300">
                <a:solidFill>
                  <a:srgbClr val="FFFFFF"/>
                </a:solidFill>
              </a:rPr>
              <a:t>2. Your sketchbook should be mostly filled. Try to work in it daily. </a:t>
            </a:r>
            <a:endParaRPr sz="1300">
              <a:solidFill>
                <a:srgbClr val="FFFFFF"/>
              </a:solidFill>
            </a:endParaRPr>
          </a:p>
          <a:p>
            <a:pPr marL="0" lvl="0" indent="0" algn="l" rtl="0">
              <a:lnSpc>
                <a:spcPct val="100000"/>
              </a:lnSpc>
              <a:spcBef>
                <a:spcPts val="1600"/>
              </a:spcBef>
              <a:spcAft>
                <a:spcPts val="0"/>
              </a:spcAft>
              <a:buNone/>
            </a:pPr>
            <a:r>
              <a:rPr lang="en" sz="1300">
                <a:solidFill>
                  <a:srgbClr val="FFFFFF"/>
                </a:solidFill>
              </a:rPr>
              <a:t>3. If you have multiple sketchbooks, bring them all. </a:t>
            </a:r>
            <a:endParaRPr sz="1300">
              <a:solidFill>
                <a:srgbClr val="FFFFFF"/>
              </a:solidFill>
            </a:endParaRPr>
          </a:p>
          <a:p>
            <a:pPr marL="0" lvl="0" indent="0" algn="l" rtl="0">
              <a:lnSpc>
                <a:spcPct val="100000"/>
              </a:lnSpc>
              <a:spcBef>
                <a:spcPts val="1600"/>
              </a:spcBef>
              <a:spcAft>
                <a:spcPts val="0"/>
              </a:spcAft>
              <a:buNone/>
            </a:pPr>
            <a:r>
              <a:rPr lang="en" sz="1300">
                <a:solidFill>
                  <a:srgbClr val="FFFFFF"/>
                </a:solidFill>
              </a:rPr>
              <a:t>4. Leave your “mistakes” in your sketchbook. </a:t>
            </a:r>
            <a:endParaRPr sz="1300">
              <a:solidFill>
                <a:srgbClr val="FFFFFF"/>
              </a:solidFill>
            </a:endParaRPr>
          </a:p>
          <a:p>
            <a:pPr marL="0" lvl="0" indent="0" algn="l" rtl="0">
              <a:lnSpc>
                <a:spcPct val="100000"/>
              </a:lnSpc>
              <a:spcBef>
                <a:spcPts val="1600"/>
              </a:spcBef>
              <a:spcAft>
                <a:spcPts val="1600"/>
              </a:spcAft>
              <a:buNone/>
            </a:pPr>
            <a:r>
              <a:rPr lang="en" sz="1300">
                <a:solidFill>
                  <a:srgbClr val="FFFFFF"/>
                </a:solidFill>
              </a:rPr>
              <a:t>They are part of your process and show us your growth. Never tear out pages of your sketchbook.</a:t>
            </a:r>
            <a:endParaRPr sz="130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9"/>
          <p:cNvSpPr txBox="1">
            <a:spLocks noGrp="1"/>
          </p:cNvSpPr>
          <p:nvPr>
            <p:ph type="title"/>
          </p:nvPr>
        </p:nvSpPr>
        <p:spPr>
          <a:xfrm>
            <a:off x="311700" y="555600"/>
            <a:ext cx="2396700" cy="2285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t>UPLOAD AT LEAST 5 PAGES FROM YOUR SKETCHBOOK</a:t>
            </a:r>
            <a:endParaRPr sz="3000"/>
          </a:p>
        </p:txBody>
      </p:sp>
      <p:sp>
        <p:nvSpPr>
          <p:cNvPr id="106" name="Google Shape;106;p19"/>
          <p:cNvSpPr txBox="1">
            <a:spLocks noGrp="1"/>
          </p:cNvSpPr>
          <p:nvPr>
            <p:ph type="body" idx="1"/>
          </p:nvPr>
        </p:nvSpPr>
        <p:spPr>
          <a:xfrm>
            <a:off x="2804775" y="246600"/>
            <a:ext cx="6049200" cy="46899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a:t>IMAGE(S) GOES HERE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0"/>
          <p:cNvSpPr txBox="1">
            <a:spLocks noGrp="1"/>
          </p:cNvSpPr>
          <p:nvPr>
            <p:ph type="title"/>
          </p:nvPr>
        </p:nvSpPr>
        <p:spPr>
          <a:xfrm>
            <a:off x="107675" y="201475"/>
            <a:ext cx="4373100" cy="1675800"/>
          </a:xfrm>
          <a:prstGeom prst="rect">
            <a:avLst/>
          </a:prstGeom>
        </p:spPr>
        <p:txBody>
          <a:bodyPr spcFirstLastPara="1" wrap="square" lIns="91425" tIns="91425" rIns="91425" bIns="91425" anchor="b" anchorCtr="0">
            <a:noAutofit/>
          </a:bodyPr>
          <a:lstStyle/>
          <a:p>
            <a:pPr marL="0" lvl="0" indent="457200" algn="l" rtl="0">
              <a:spcBef>
                <a:spcPts val="0"/>
              </a:spcBef>
              <a:spcAft>
                <a:spcPts val="0"/>
              </a:spcAft>
              <a:buNone/>
            </a:pPr>
            <a:endParaRPr/>
          </a:p>
          <a:p>
            <a:pPr marL="0" lvl="0" indent="0" algn="l" rtl="0">
              <a:spcBef>
                <a:spcPts val="0"/>
              </a:spcBef>
              <a:spcAft>
                <a:spcPts val="0"/>
              </a:spcAft>
              <a:buNone/>
            </a:pPr>
            <a:r>
              <a:rPr lang="en"/>
              <a:t>3. &amp; 4.	</a:t>
            </a:r>
            <a:endParaRPr/>
          </a:p>
          <a:p>
            <a:pPr marL="0" lvl="0" indent="0" algn="l" rtl="0">
              <a:spcBef>
                <a:spcPts val="0"/>
              </a:spcBef>
              <a:spcAft>
                <a:spcPts val="0"/>
              </a:spcAft>
              <a:buNone/>
            </a:pPr>
            <a:r>
              <a:rPr lang="en"/>
              <a:t>WORKS OF CHOICE</a:t>
            </a:r>
            <a:endParaRPr/>
          </a:p>
        </p:txBody>
      </p:sp>
      <p:sp>
        <p:nvSpPr>
          <p:cNvPr id="112" name="Google Shape;112;p20"/>
          <p:cNvSpPr txBox="1">
            <a:spLocks noGrp="1"/>
          </p:cNvSpPr>
          <p:nvPr>
            <p:ph type="subTitle" idx="1"/>
          </p:nvPr>
        </p:nvSpPr>
        <p:spPr>
          <a:xfrm>
            <a:off x="265500" y="20410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500">
                <a:solidFill>
                  <a:srgbClr val="000000"/>
                </a:solidFill>
              </a:rPr>
              <a:t>What’s a Work of Choice? This is an opportunity to show us your best! Select work that helps us get to know you as an individual, and shows us your vision as an architect.</a:t>
            </a:r>
            <a:endParaRPr sz="2500">
              <a:solidFill>
                <a:srgbClr val="000000"/>
              </a:solidFill>
            </a:endParaRPr>
          </a:p>
        </p:txBody>
      </p:sp>
      <p:sp>
        <p:nvSpPr>
          <p:cNvPr id="113" name="Google Shape;113;p20"/>
          <p:cNvSpPr txBox="1">
            <a:spLocks noGrp="1"/>
          </p:cNvSpPr>
          <p:nvPr>
            <p:ph type="body" idx="2"/>
          </p:nvPr>
        </p:nvSpPr>
        <p:spPr>
          <a:xfrm>
            <a:off x="4731300" y="724200"/>
            <a:ext cx="4280100" cy="36951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sz="1300">
                <a:solidFill>
                  <a:srgbClr val="000000"/>
                </a:solidFill>
              </a:rPr>
              <a:t>Tips for Selecting Your Best Works of Choice </a:t>
            </a:r>
            <a:endParaRPr sz="1300">
              <a:solidFill>
                <a:srgbClr val="000000"/>
              </a:solidFill>
            </a:endParaRPr>
          </a:p>
          <a:p>
            <a:pPr marL="0" lvl="0" indent="0" algn="l" rtl="0">
              <a:lnSpc>
                <a:spcPct val="100000"/>
              </a:lnSpc>
              <a:spcBef>
                <a:spcPts val="1600"/>
              </a:spcBef>
              <a:spcAft>
                <a:spcPts val="0"/>
              </a:spcAft>
              <a:buNone/>
            </a:pPr>
            <a:r>
              <a:rPr lang="en" sz="1300">
                <a:solidFill>
                  <a:srgbClr val="FFFFFF"/>
                </a:solidFill>
              </a:rPr>
              <a:t>1. Bring as much work as you’d like, but you must bring at least 2 Works of Choice. </a:t>
            </a:r>
            <a:endParaRPr sz="1300">
              <a:solidFill>
                <a:srgbClr val="FFFFFF"/>
              </a:solidFill>
            </a:endParaRPr>
          </a:p>
          <a:p>
            <a:pPr marL="0" lvl="0" indent="0" algn="l" rtl="0">
              <a:lnSpc>
                <a:spcPct val="100000"/>
              </a:lnSpc>
              <a:spcBef>
                <a:spcPts val="1600"/>
              </a:spcBef>
              <a:spcAft>
                <a:spcPts val="0"/>
              </a:spcAft>
              <a:buNone/>
            </a:pPr>
            <a:r>
              <a:rPr lang="en" sz="1300">
                <a:solidFill>
                  <a:srgbClr val="FFFFFF"/>
                </a:solidFill>
              </a:rPr>
              <a:t>2. This work should NOT be inside of your sketchbook. </a:t>
            </a:r>
            <a:endParaRPr sz="1300">
              <a:solidFill>
                <a:srgbClr val="FFFFFF"/>
              </a:solidFill>
            </a:endParaRPr>
          </a:p>
          <a:p>
            <a:pPr marL="0" lvl="0" indent="0" algn="l" rtl="0">
              <a:lnSpc>
                <a:spcPct val="100000"/>
              </a:lnSpc>
              <a:spcBef>
                <a:spcPts val="1600"/>
              </a:spcBef>
              <a:spcAft>
                <a:spcPts val="0"/>
              </a:spcAft>
              <a:buNone/>
            </a:pPr>
            <a:r>
              <a:rPr lang="en" sz="1300">
                <a:solidFill>
                  <a:srgbClr val="FFFFFF"/>
                </a:solidFill>
              </a:rPr>
              <a:t>3. Ideas may include but are not limited to: Photography Illustration Drawing Ceramics Sculpture Jewelry Painting Fibers Web Design* 3D Model Digital Works* Other Media of Choice </a:t>
            </a:r>
            <a:endParaRPr sz="1300">
              <a:solidFill>
                <a:srgbClr val="FFFFFF"/>
              </a:solidFill>
            </a:endParaRPr>
          </a:p>
          <a:p>
            <a:pPr marL="0" lvl="0" indent="0" algn="l" rtl="0">
              <a:lnSpc>
                <a:spcPct val="100000"/>
              </a:lnSpc>
              <a:spcBef>
                <a:spcPts val="1600"/>
              </a:spcBef>
              <a:spcAft>
                <a:spcPts val="1600"/>
              </a:spcAft>
              <a:buNone/>
            </a:pPr>
            <a:r>
              <a:rPr lang="en" sz="1300">
                <a:solidFill>
                  <a:srgbClr val="FFFFFF"/>
                </a:solidFill>
              </a:rPr>
              <a:t>*Feel free to bring digital works on a phone, tablet, laptop, or flashdrive!</a:t>
            </a:r>
            <a:endParaRPr sz="130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1"/>
          <p:cNvSpPr txBox="1">
            <a:spLocks noGrp="1"/>
          </p:cNvSpPr>
          <p:nvPr>
            <p:ph type="title"/>
          </p:nvPr>
        </p:nvSpPr>
        <p:spPr>
          <a:xfrm>
            <a:off x="311700" y="555600"/>
            <a:ext cx="2396700" cy="2285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t>UPLOAD YOUR WORK OF CHOICE 1 ON THIS SLIDE</a:t>
            </a:r>
            <a:endParaRPr sz="3000"/>
          </a:p>
        </p:txBody>
      </p:sp>
      <p:sp>
        <p:nvSpPr>
          <p:cNvPr id="119" name="Google Shape;119;p21"/>
          <p:cNvSpPr txBox="1">
            <a:spLocks noGrp="1"/>
          </p:cNvSpPr>
          <p:nvPr>
            <p:ph type="body" idx="1"/>
          </p:nvPr>
        </p:nvSpPr>
        <p:spPr>
          <a:xfrm>
            <a:off x="2804775" y="246600"/>
            <a:ext cx="6049200" cy="46899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a:t>IMAGE GOES HERE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2"/>
          <p:cNvSpPr txBox="1">
            <a:spLocks noGrp="1"/>
          </p:cNvSpPr>
          <p:nvPr>
            <p:ph type="title"/>
          </p:nvPr>
        </p:nvSpPr>
        <p:spPr>
          <a:xfrm>
            <a:off x="311700" y="555600"/>
            <a:ext cx="2396700" cy="2285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t>UPLOAD YOUR WORK OF CHOICE 2 ON THIS SLIDE</a:t>
            </a:r>
            <a:endParaRPr sz="3000"/>
          </a:p>
        </p:txBody>
      </p:sp>
      <p:sp>
        <p:nvSpPr>
          <p:cNvPr id="125" name="Google Shape;125;p22"/>
          <p:cNvSpPr txBox="1">
            <a:spLocks noGrp="1"/>
          </p:cNvSpPr>
          <p:nvPr>
            <p:ph type="body" idx="1"/>
          </p:nvPr>
        </p:nvSpPr>
        <p:spPr>
          <a:xfrm>
            <a:off x="2804775" y="246600"/>
            <a:ext cx="6049200" cy="46899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a:t>IMAGE GOES HERE</a:t>
            </a:r>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396</Words>
  <Application>Microsoft Macintosh PowerPoint</Application>
  <PresentationFormat>On-screen Show (16:9)</PresentationFormat>
  <Paragraphs>41</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PT Sans Narrow</vt:lpstr>
      <vt:lpstr>Arial</vt:lpstr>
      <vt:lpstr>Open Sans</vt:lpstr>
      <vt:lpstr>Tropic</vt:lpstr>
      <vt:lpstr>Class of 2026  Applicant Portfolio</vt:lpstr>
      <vt:lpstr>Your Pathway goes here (Graphic Design, Fashion or Architecture) </vt:lpstr>
      <vt:lpstr>Applicant Designer Statement</vt:lpstr>
      <vt:lpstr>UPLOAD YOUR REDESIGN ON THIS SLIDE</vt:lpstr>
      <vt:lpstr>2. SKETCHES</vt:lpstr>
      <vt:lpstr>UPLOAD AT LEAST 5 PAGES FROM YOUR SKETCHBOOK</vt:lpstr>
      <vt:lpstr> 3. &amp; 4.  WORKS OF CHOICE</vt:lpstr>
      <vt:lpstr>UPLOAD YOUR WORK OF CHOICE 1 ON THIS SLIDE</vt:lpstr>
      <vt:lpstr>UPLOAD YOUR WORK OF CHOICE 2 ON THIS SLIDE</vt:lpstr>
      <vt:lpstr>ADDITIONAL WORK YOU WANT TO SHARE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of 2025  Applicant Portfolio</dc:title>
  <cp:lastModifiedBy>Klausmeyer, Lindsay V.</cp:lastModifiedBy>
  <cp:revision>2</cp:revision>
  <dcterms:modified xsi:type="dcterms:W3CDTF">2021-10-14T17:51:55Z</dcterms:modified>
</cp:coreProperties>
</file>